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80" r:id="rId2"/>
    <p:sldId id="268" r:id="rId3"/>
    <p:sldId id="271" r:id="rId4"/>
    <p:sldId id="258" r:id="rId5"/>
    <p:sldId id="257" r:id="rId6"/>
    <p:sldId id="262" r:id="rId7"/>
    <p:sldId id="270" r:id="rId8"/>
    <p:sldId id="275" r:id="rId9"/>
    <p:sldId id="276" r:id="rId10"/>
    <p:sldId id="272" r:id="rId11"/>
    <p:sldId id="274" r:id="rId12"/>
    <p:sldId id="277" r:id="rId13"/>
    <p:sldId id="273" r:id="rId14"/>
    <p:sldId id="278" r:id="rId15"/>
    <p:sldId id="260" r:id="rId16"/>
    <p:sldId id="269" r:id="rId17"/>
    <p:sldId id="279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7" autoAdjust="0"/>
    <p:restoredTop sz="94660"/>
  </p:normalViewPr>
  <p:slideViewPr>
    <p:cSldViewPr>
      <p:cViewPr varScale="1">
        <p:scale>
          <a:sx n="84" d="100"/>
          <a:sy n="84" d="100"/>
        </p:scale>
        <p:origin x="64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A3D18-3766-4F5C-BD18-74757EE76131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54FC7-D564-4EAE-9387-B242D3B95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45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8900D-A02D-490B-B79E-292A89AD04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4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54FC7-D564-4EAE-9387-B242D3B950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12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48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1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10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23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6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25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72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26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6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6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5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1E3F8-ADF8-48CF-BD16-584897872886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276FB-6A6C-4892-9DD5-7F1CF7193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9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519D30AE-5F07-4007-9357-9B5737407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3227784"/>
            <a:ext cx="9144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1A4DE1-5D49-4AF3-AD94-703F83BBA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/>
          <a:lstStyle/>
          <a:p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Can</a:t>
            </a:r>
            <a:r>
              <a:rPr lang="ko-KR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You</a:t>
            </a:r>
            <a:r>
              <a:rPr lang="ko-KR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Feel My Heartbeat?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653287-F21A-4AA3-9E28-9FCF214D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608" y="4005064"/>
            <a:ext cx="6368752" cy="244827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4300">
                <a:solidFill>
                  <a:schemeClr val="bg1"/>
                </a:solidFill>
              </a:rPr>
              <a:t>AED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 sz="2400"/>
              <a:t>김민상 김재환 김혜정 이예람 정지은</a:t>
            </a:r>
          </a:p>
        </p:txBody>
      </p:sp>
    </p:spTree>
    <p:extLst>
      <p:ext uri="{BB962C8B-B14F-4D97-AF65-F5344CB8AC3E}">
        <p14:creationId xmlns:p14="http://schemas.microsoft.com/office/powerpoint/2010/main" val="539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2" t="26872" b="27839"/>
          <a:stretch/>
        </p:blipFill>
        <p:spPr bwMode="auto">
          <a:xfrm>
            <a:off x="379344" y="1268760"/>
            <a:ext cx="1888400" cy="175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7316" y="117476"/>
            <a:ext cx="9016684" cy="1007268"/>
          </a:xfrm>
        </p:spPr>
        <p:txBody>
          <a:bodyPr>
            <a:normAutofit fontScale="90000"/>
          </a:bodyPr>
          <a:lstStyle/>
          <a:p>
            <a:r>
              <a:rPr lang="en-US" altLang="ko-KR" b="1">
                <a:solidFill>
                  <a:srgbClr val="FFFF00"/>
                </a:solidFill>
              </a:rPr>
              <a:t>Development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process - Soldering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6" r="8099" b="20264"/>
          <a:stretch/>
        </p:blipFill>
        <p:spPr bwMode="auto">
          <a:xfrm rot="16200000">
            <a:off x="577235" y="3757115"/>
            <a:ext cx="1773533" cy="216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"/>
          <a:stretch/>
        </p:blipFill>
        <p:spPr bwMode="auto">
          <a:xfrm>
            <a:off x="2424883" y="1268760"/>
            <a:ext cx="2075109" cy="175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3" r="5240" b="18690"/>
          <a:stretch/>
        </p:blipFill>
        <p:spPr bwMode="auto">
          <a:xfrm rot="16200000">
            <a:off x="2855111" y="3714599"/>
            <a:ext cx="1786612" cy="224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8194" b="1221"/>
          <a:stretch/>
        </p:blipFill>
        <p:spPr bwMode="auto">
          <a:xfrm>
            <a:off x="6830557" y="1268760"/>
            <a:ext cx="1917907" cy="175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8" r="10801" b="16849"/>
          <a:stretch/>
        </p:blipFill>
        <p:spPr bwMode="auto">
          <a:xfrm rot="16200000">
            <a:off x="4760285" y="1126892"/>
            <a:ext cx="1765215" cy="203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2" b="9050"/>
          <a:stretch/>
        </p:blipFill>
        <p:spPr bwMode="auto">
          <a:xfrm rot="16200000">
            <a:off x="5404642" y="2971371"/>
            <a:ext cx="3174227" cy="394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오른쪽 화살표 11"/>
          <p:cNvSpPr/>
          <p:nvPr/>
        </p:nvSpPr>
        <p:spPr>
          <a:xfrm>
            <a:off x="2123728" y="1988840"/>
            <a:ext cx="504056" cy="36004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127317" y="4661751"/>
            <a:ext cx="504056" cy="36004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487699" y="1916832"/>
            <a:ext cx="504056" cy="36004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4247964" y="1961220"/>
            <a:ext cx="504056" cy="36004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2375756" y="4653136"/>
            <a:ext cx="504056" cy="36004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4562982" y="4584062"/>
            <a:ext cx="873114" cy="717145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01421" y="3429000"/>
            <a:ext cx="1091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완성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062196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과정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코딩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196212" y="44624"/>
            <a:ext cx="9448732" cy="100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solidFill>
                  <a:srgbClr val="FFFF00"/>
                </a:solidFill>
              </a:rPr>
              <a:t>Development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process – LED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Connection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6" name="그림 5" descr="사람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26516CB4-3FC9-4F81-A385-CADFBFD9F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051891"/>
            <a:ext cx="4659389" cy="2855547"/>
          </a:xfrm>
          <a:prstGeom prst="rect">
            <a:avLst/>
          </a:prstGeom>
        </p:spPr>
      </p:pic>
      <p:pic>
        <p:nvPicPr>
          <p:cNvPr id="8" name="그림 7" descr="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1A6B54CF-B43E-4FC6-977C-CA007F37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52034"/>
          <a:stretch/>
        </p:blipFill>
        <p:spPr>
          <a:xfrm>
            <a:off x="4847566" y="1085395"/>
            <a:ext cx="2388730" cy="2801568"/>
          </a:xfrm>
          <a:prstGeom prst="rect">
            <a:avLst/>
          </a:prstGeom>
        </p:spPr>
      </p:pic>
      <p:pic>
        <p:nvPicPr>
          <p:cNvPr id="10" name="그림 9" descr="사람, 실내, 컴퓨터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50DAAC73-4BA1-4109-990A-DD8026E2B0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520" r="666" b="25132"/>
          <a:stretch/>
        </p:blipFill>
        <p:spPr>
          <a:xfrm>
            <a:off x="3024256" y="1701376"/>
            <a:ext cx="385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4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과정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코딩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304732" y="-27384"/>
            <a:ext cx="9629260" cy="100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solidFill>
                  <a:srgbClr val="FFFF00"/>
                </a:solidFill>
              </a:rPr>
              <a:t>Development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process –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Arduino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6" name="그림 5" descr="텍스트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8F5F8616-88FD-4A17-9D86-12B332E0D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6" y="959961"/>
            <a:ext cx="3200400" cy="58369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1FAB4E-30BC-4806-A757-BDAC5D87E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32" y="959961"/>
            <a:ext cx="464820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3158970" cy="421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40768"/>
            <a:ext cx="4464496" cy="535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-324544" y="188640"/>
            <a:ext cx="9793088" cy="100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solidFill>
                  <a:srgbClr val="FFFF00"/>
                </a:solidFill>
              </a:rPr>
              <a:t>Development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process – Finding music BPM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과정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코딩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124204" y="44624"/>
            <a:ext cx="9268204" cy="100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solidFill>
                  <a:srgbClr val="FFFF00"/>
                </a:solidFill>
              </a:rPr>
              <a:t>Development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process – Raspberry PI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7E1F608-3DD9-44FE-AEDE-E2428D1E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39997"/>
          <a:stretch/>
        </p:blipFill>
        <p:spPr>
          <a:xfrm>
            <a:off x="-1" y="999082"/>
            <a:ext cx="5596969" cy="3555757"/>
          </a:xfrm>
          <a:prstGeom prst="rect">
            <a:avLst/>
          </a:prstGeom>
        </p:spPr>
      </p:pic>
      <p:pic>
        <p:nvPicPr>
          <p:cNvPr id="10" name="그림 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C927D38D-0410-4E08-A19F-30409B34F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58" y="953362"/>
            <a:ext cx="4985252" cy="5278189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1750BBB5-329F-4702-B381-7AAF64497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04944"/>
            <a:ext cx="9133033" cy="4455927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BC855BC8-BF31-4169-9C7C-B17B94900A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3"/>
          <a:stretch/>
        </p:blipFill>
        <p:spPr>
          <a:xfrm>
            <a:off x="-36512" y="980728"/>
            <a:ext cx="9144000" cy="55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5496" y="315232"/>
            <a:ext cx="9035877" cy="665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solidFill>
                  <a:srgbClr val="FFFF00"/>
                </a:solidFill>
              </a:rPr>
              <a:t>Development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process – Developing App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660A1-3C54-4A71-B8A1-56DC76C4B4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3" y="1492077"/>
            <a:ext cx="4320480" cy="2296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D808A0-3875-4895-B6B5-939E30D34BAC}"/>
              </a:ext>
            </a:extLst>
          </p:cNvPr>
          <p:cNvSpPr txBox="1"/>
          <p:nvPr/>
        </p:nvSpPr>
        <p:spPr>
          <a:xfrm>
            <a:off x="251520" y="4077072"/>
            <a:ext cx="881985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500">
                <a:solidFill>
                  <a:schemeClr val="bg1"/>
                </a:solidFill>
              </a:rPr>
              <a:t> </a:t>
            </a:r>
            <a:r>
              <a:rPr lang="en-US" altLang="ko-KR" sz="2500">
                <a:solidFill>
                  <a:schemeClr val="bg1"/>
                </a:solidFill>
              </a:rPr>
              <a:t>We created an app using App Inventor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500">
                <a:solidFill>
                  <a:schemeClr val="bg1"/>
                </a:solidFill>
              </a:rPr>
              <a:t> </a:t>
            </a:r>
            <a:r>
              <a:rPr lang="en-US" altLang="ko-KR" sz="2500">
                <a:solidFill>
                  <a:schemeClr val="bg1"/>
                </a:solidFill>
              </a:rPr>
              <a:t>We can receive and confirm the measured BPM value </a:t>
            </a:r>
          </a:p>
          <a:p>
            <a:r>
              <a:rPr lang="en-US" altLang="ko-KR" sz="2500">
                <a:solidFill>
                  <a:schemeClr val="bg1"/>
                </a:solidFill>
              </a:rPr>
              <a:t>    using Bluetooth.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500">
                <a:solidFill>
                  <a:schemeClr val="bg1"/>
                </a:solidFill>
              </a:rPr>
              <a:t> Music on/off can be controlled.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500">
                <a:solidFill>
                  <a:schemeClr val="bg1"/>
                </a:solidFill>
              </a:rPr>
              <a:t> </a:t>
            </a:r>
            <a:r>
              <a:rPr lang="en-US" altLang="ko-KR" sz="2500">
                <a:solidFill>
                  <a:schemeClr val="bg1"/>
                </a:solidFill>
              </a:rPr>
              <a:t>This tells us the average heart rate value, which can be </a:t>
            </a:r>
          </a:p>
          <a:p>
            <a:r>
              <a:rPr lang="en-US" altLang="ko-KR" sz="2500">
                <a:solidFill>
                  <a:schemeClr val="bg1"/>
                </a:solidFill>
              </a:rPr>
              <a:t>    compared to our own.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12" name="그림 11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B95EFAFA-0C36-44B1-BF2A-BCFFB148A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390639"/>
            <a:ext cx="1619053" cy="24704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2DD3DA-5FBD-43AA-900B-8500ACE2B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340768"/>
            <a:ext cx="1664921" cy="25047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A5CC6E9-9489-4875-A3BA-4B76EEDD8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340768"/>
            <a:ext cx="1721072" cy="25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1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930B2E0-45D7-47CA-B3C9-403E421908BC}"/>
              </a:ext>
            </a:extLst>
          </p:cNvPr>
          <p:cNvSpPr/>
          <p:nvPr/>
        </p:nvSpPr>
        <p:spPr>
          <a:xfrm>
            <a:off x="395536" y="764704"/>
            <a:ext cx="3960440" cy="24142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/>
              <a:t>Increased accessibility to vital sign</a:t>
            </a:r>
            <a:endParaRPr lang="ko-KR" altLang="en-US" sz="2800" b="1" dirty="0"/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2DD3C8D5-3D4D-4E50-AC67-62140A9A451F}"/>
              </a:ext>
            </a:extLst>
          </p:cNvPr>
          <p:cNvSpPr/>
          <p:nvPr/>
        </p:nvSpPr>
        <p:spPr>
          <a:xfrm>
            <a:off x="4716016" y="764704"/>
            <a:ext cx="3960440" cy="24142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/>
              <a:t>We can visually confirm our condition through Mood light.</a:t>
            </a:r>
            <a:endParaRPr lang="ko-KR" altLang="en-US" sz="2800" b="1" dirty="0"/>
          </a:p>
        </p:txBody>
      </p:sp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B91A33CA-E81D-450C-B3B0-7471FC6C2B91}"/>
              </a:ext>
            </a:extLst>
          </p:cNvPr>
          <p:cNvSpPr/>
          <p:nvPr/>
        </p:nvSpPr>
        <p:spPr>
          <a:xfrm>
            <a:off x="395536" y="3789040"/>
            <a:ext cx="3960440" cy="24142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/>
              <a:t>Combination of BT and IT →</a:t>
            </a:r>
          </a:p>
          <a:p>
            <a:pPr algn="ctr"/>
            <a:r>
              <a:rPr lang="en-US" altLang="ko-KR" sz="2800" b="1"/>
              <a:t>Match with other fields</a:t>
            </a:r>
            <a:endParaRPr lang="ko-KR" altLang="en-US" sz="2800" b="1" dirty="0"/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4347DE53-7E88-4A5F-ACC9-E497BBF234B5}"/>
              </a:ext>
            </a:extLst>
          </p:cNvPr>
          <p:cNvSpPr/>
          <p:nvPr/>
        </p:nvSpPr>
        <p:spPr>
          <a:xfrm>
            <a:off x="4716016" y="3789040"/>
            <a:ext cx="3960440" cy="241429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/>
              <a:t>stabilizing the mind by listening to music that is similar to the vital sign.</a:t>
            </a:r>
            <a:endParaRPr lang="ko-KR" altLang="en-US" sz="2800" b="1" dirty="0"/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359FEA35-D36B-47E9-A96A-42CC5B1225F0}"/>
              </a:ext>
            </a:extLst>
          </p:cNvPr>
          <p:cNvSpPr/>
          <p:nvPr/>
        </p:nvSpPr>
        <p:spPr>
          <a:xfrm>
            <a:off x="2339753" y="2996952"/>
            <a:ext cx="4536503" cy="93610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>
                <a:solidFill>
                  <a:srgbClr val="FFFF00"/>
                </a:solidFill>
              </a:rPr>
              <a:t>Expected Effect</a:t>
            </a:r>
          </a:p>
        </p:txBody>
      </p:sp>
    </p:spTree>
    <p:extLst>
      <p:ext uri="{BB962C8B-B14F-4D97-AF65-F5344CB8AC3E}">
        <p14:creationId xmlns:p14="http://schemas.microsoft.com/office/powerpoint/2010/main" val="171852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개과정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80528" y="1397090"/>
            <a:ext cx="8229600" cy="4525963"/>
          </a:xfrm>
        </p:spPr>
        <p:txBody>
          <a:bodyPr/>
          <a:lstStyle/>
          <a:p>
            <a:r>
              <a:rPr lang="ko-KR" altLang="en-US" dirty="0"/>
              <a:t>코딩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981944" y="2132856"/>
            <a:ext cx="7067128" cy="2062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>
                <a:solidFill>
                  <a:srgbClr val="FFFF00"/>
                </a:solidFill>
              </a:rPr>
              <a:t>Thank you for listening!</a:t>
            </a:r>
            <a:r>
              <a:rPr lang="ko-KR" altLang="en-US" sz="5400" b="1">
                <a:solidFill>
                  <a:srgbClr val="FFFF00"/>
                </a:solidFill>
              </a:rPr>
              <a:t> </a:t>
            </a:r>
            <a:endParaRPr lang="ko-KR" altLang="en-US" sz="5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7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4CD7D5-2E4B-4752-A843-A141ADF5CD4A}"/>
              </a:ext>
            </a:extLst>
          </p:cNvPr>
          <p:cNvSpPr txBox="1"/>
          <p:nvPr/>
        </p:nvSpPr>
        <p:spPr>
          <a:xfrm>
            <a:off x="-108520" y="548680"/>
            <a:ext cx="94330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solidFill>
                  <a:srgbClr val="FFFF00"/>
                </a:solidFill>
              </a:rPr>
              <a:t>Can You Feel My Heartbeat?</a:t>
            </a: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0FED3-12C7-47DD-9635-61CADA30D3FC}"/>
              </a:ext>
            </a:extLst>
          </p:cNvPr>
          <p:cNvSpPr txBox="1"/>
          <p:nvPr/>
        </p:nvSpPr>
        <p:spPr>
          <a:xfrm>
            <a:off x="17748" y="1916832"/>
            <a:ext cx="91085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chemeClr val="bg1"/>
                </a:solidFill>
              </a:rPr>
              <a:t>Conventional Mood Light is only brightened, but &lt;Can You Feel My Heartbeat?&gt;is</a:t>
            </a: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chemeClr val="bg1"/>
                </a:solidFill>
              </a:rPr>
              <a:t>controlled</a:t>
            </a: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chemeClr val="bg1"/>
                </a:solidFill>
              </a:rPr>
              <a:t>by</a:t>
            </a: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chemeClr val="bg1"/>
                </a:solidFill>
              </a:rPr>
              <a:t>the</a:t>
            </a: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rgbClr val="FFFF00"/>
                </a:solidFill>
              </a:rPr>
              <a:t>heartbeat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32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32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chemeClr val="bg1"/>
                </a:solidFill>
              </a:rPr>
              <a:t>We can listen to </a:t>
            </a:r>
            <a:r>
              <a:rPr lang="en-US" altLang="ko-KR" sz="3200">
                <a:solidFill>
                  <a:srgbClr val="FFFF00"/>
                </a:solidFill>
              </a:rPr>
              <a:t>music</a:t>
            </a:r>
            <a:r>
              <a:rPr lang="en-US" altLang="ko-KR" sz="3200">
                <a:solidFill>
                  <a:schemeClr val="bg1"/>
                </a:solidFill>
              </a:rPr>
              <a:t> that is similar to our BPM and suits our psychological state.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2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19" y="188640"/>
            <a:ext cx="4582890" cy="100811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>
                <a:solidFill>
                  <a:srgbClr val="FFFF00"/>
                </a:solidFill>
              </a:rPr>
              <a:t>What Is Different?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E2495F51-D75F-427D-AB17-F4146EC80483}"/>
              </a:ext>
            </a:extLst>
          </p:cNvPr>
          <p:cNvSpPr/>
          <p:nvPr/>
        </p:nvSpPr>
        <p:spPr>
          <a:xfrm>
            <a:off x="179511" y="1311828"/>
            <a:ext cx="8784977" cy="100811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/>
              <a:t>Unlike conventional lighting, it integrates </a:t>
            </a:r>
            <a:r>
              <a:rPr lang="en-US" altLang="ko-KR" sz="2600" b="1">
                <a:solidFill>
                  <a:srgbClr val="FFFF00"/>
                </a:solidFill>
              </a:rPr>
              <a:t>multiple functions</a:t>
            </a:r>
            <a:r>
              <a:rPr lang="en-US" altLang="ko-KR" sz="2600" b="1"/>
              <a:t> at once.</a:t>
            </a:r>
            <a:endParaRPr lang="ko-KR" altLang="en-US" sz="2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AF58B7-B342-4A37-A439-D9CFAB4D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295" y="183598"/>
            <a:ext cx="735906" cy="101315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A7B0ECF-403C-4B82-833E-120857080C05}"/>
              </a:ext>
            </a:extLst>
          </p:cNvPr>
          <p:cNvSpPr/>
          <p:nvPr/>
        </p:nvSpPr>
        <p:spPr>
          <a:xfrm>
            <a:off x="251519" y="2811720"/>
            <a:ext cx="4232646" cy="367240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Measuring</a:t>
            </a:r>
            <a:r>
              <a:rPr lang="ko-KR" altLang="en-US" sz="2200" b="1">
                <a:solidFill>
                  <a:schemeClr val="tx1"/>
                </a:solidFill>
              </a:rPr>
              <a:t> </a:t>
            </a:r>
            <a:r>
              <a:rPr lang="en-US" altLang="ko-KR" sz="2200" b="1">
                <a:solidFill>
                  <a:schemeClr val="tx1"/>
                </a:solidFill>
              </a:rPr>
              <a:t>BPM</a:t>
            </a:r>
            <a:r>
              <a:rPr lang="ko-KR" altLang="en-US" sz="2200" b="1">
                <a:solidFill>
                  <a:schemeClr val="tx1"/>
                </a:solidFill>
              </a:rPr>
              <a:t> </a:t>
            </a:r>
            <a:r>
              <a:rPr lang="en-US" altLang="ko-KR" sz="2200" b="1">
                <a:solidFill>
                  <a:schemeClr val="tx1"/>
                </a:solidFill>
              </a:rPr>
              <a:t>of heart and</a:t>
            </a:r>
            <a:r>
              <a:rPr lang="ko-KR" altLang="en-US" sz="2200" b="1">
                <a:solidFill>
                  <a:schemeClr val="tx1"/>
                </a:solidFill>
              </a:rPr>
              <a:t> </a:t>
            </a:r>
            <a:r>
              <a:rPr lang="en-US" altLang="ko-KR" sz="2200" b="1">
                <a:solidFill>
                  <a:schemeClr val="tx1"/>
                </a:solidFill>
              </a:rPr>
              <a:t>transmits</a:t>
            </a:r>
            <a:r>
              <a:rPr lang="ko-KR" altLang="en-US" sz="2200" b="1">
                <a:solidFill>
                  <a:schemeClr val="tx1"/>
                </a:solidFill>
              </a:rPr>
              <a:t> </a:t>
            </a:r>
            <a:r>
              <a:rPr lang="en-US" altLang="ko-KR" sz="2200" b="1">
                <a:solidFill>
                  <a:schemeClr val="tx1"/>
                </a:solidFill>
              </a:rPr>
              <a:t>it</a:t>
            </a:r>
          </a:p>
          <a:p>
            <a:pPr algn="ctr"/>
            <a:r>
              <a:rPr lang="en-US" altLang="ko-KR" sz="2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</a:p>
          <a:p>
            <a:pPr algn="ctr"/>
            <a:r>
              <a:rPr lang="en-US" altLang="ko-KR" sz="2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Playing </a:t>
            </a:r>
            <a:r>
              <a:rPr lang="en-US" altLang="ko-KR" sz="2200" b="1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music</a:t>
            </a:r>
            <a:r>
              <a:rPr lang="en-US" altLang="ko-KR" sz="2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and differing </a:t>
            </a:r>
            <a:r>
              <a:rPr lang="en-US" altLang="ko-KR" sz="2200" b="1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brightness and color </a:t>
            </a:r>
            <a:r>
              <a:rPr lang="en-US" altLang="ko-KR" sz="2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 light according to </a:t>
            </a:r>
            <a:r>
              <a:rPr lang="en-US" altLang="ko-KR" sz="2200" b="1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BPM</a:t>
            </a:r>
            <a:endParaRPr lang="en-US" altLang="ko-KR" sz="2200" b="1">
              <a:solidFill>
                <a:srgbClr val="92D05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967CABC-5911-4A61-BD97-CB74B2505A9B}"/>
              </a:ext>
            </a:extLst>
          </p:cNvPr>
          <p:cNvSpPr/>
          <p:nvPr/>
        </p:nvSpPr>
        <p:spPr>
          <a:xfrm>
            <a:off x="4515818" y="2811720"/>
            <a:ext cx="4232646" cy="367240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Using</a:t>
            </a:r>
            <a:r>
              <a:rPr lang="en-US" altLang="ko-KR" sz="2200" b="1">
                <a:solidFill>
                  <a:srgbClr val="FF0000"/>
                </a:solidFill>
              </a:rPr>
              <a:t> Raspberry PI </a:t>
            </a:r>
            <a:r>
              <a:rPr lang="ko-KR" altLang="en-US" sz="22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endParaRPr lang="en-US" altLang="ko-KR" sz="2200" b="1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200" b="1">
                <a:solidFill>
                  <a:schemeClr val="tx1">
                    <a:lumMod val="95000"/>
                    <a:lumOff val="5000"/>
                  </a:schemeClr>
                </a:solidFill>
              </a:rPr>
              <a:t>This creates a </a:t>
            </a:r>
            <a:r>
              <a:rPr lang="en-US" altLang="ko-KR" sz="2200" b="1">
                <a:solidFill>
                  <a:srgbClr val="92D050"/>
                </a:solidFill>
              </a:rPr>
              <a:t>variety of functions</a:t>
            </a:r>
            <a:r>
              <a:rPr lang="en-US" altLang="ko-KR" sz="2200" b="1">
                <a:solidFill>
                  <a:schemeClr val="tx1">
                    <a:lumMod val="95000"/>
                    <a:lumOff val="5000"/>
                  </a:schemeClr>
                </a:solidFill>
              </a:rPr>
              <a:t> that are </a:t>
            </a:r>
            <a:r>
              <a:rPr lang="en-US" altLang="ko-KR" sz="2200" b="1">
                <a:solidFill>
                  <a:srgbClr val="92D050"/>
                </a:solidFill>
              </a:rPr>
              <a:t>more open</a:t>
            </a:r>
            <a:r>
              <a:rPr lang="en-US" altLang="ko-KR" sz="2200" b="1">
                <a:solidFill>
                  <a:schemeClr val="tx1">
                    <a:lumMod val="95000"/>
                    <a:lumOff val="5000"/>
                  </a:schemeClr>
                </a:solidFill>
              </a:rPr>
              <a:t> than Arduino.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CF165BBB-BE9D-4881-83B8-9F6847681B23}"/>
              </a:ext>
            </a:extLst>
          </p:cNvPr>
          <p:cNvSpPr/>
          <p:nvPr/>
        </p:nvSpPr>
        <p:spPr>
          <a:xfrm>
            <a:off x="3707904" y="2319940"/>
            <a:ext cx="1584176" cy="432048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97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17">
            <a:extLst>
              <a:ext uri="{FF2B5EF4-FFF2-40B4-BE49-F238E27FC236}">
                <a16:creationId xmlns:a16="http://schemas.microsoft.com/office/drawing/2014/main" id="{266DE946-4E15-435B-B556-4F270696A073}"/>
              </a:ext>
            </a:extLst>
          </p:cNvPr>
          <p:cNvSpPr/>
          <p:nvPr/>
        </p:nvSpPr>
        <p:spPr>
          <a:xfrm>
            <a:off x="395536" y="3789040"/>
            <a:ext cx="4072146" cy="2851949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836712"/>
            <a:ext cx="2875336" cy="268433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61160" y="836712"/>
            <a:ext cx="2875336" cy="268433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131841" y="830877"/>
            <a:ext cx="2875336" cy="268433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4680520" cy="374242"/>
          </a:xfrm>
        </p:spPr>
        <p:txBody>
          <a:bodyPr>
            <a:noAutofit/>
          </a:bodyPr>
          <a:lstStyle/>
          <a:p>
            <a:pPr algn="l"/>
            <a:r>
              <a:rPr lang="en-US" altLang="ko-KR" b="1">
                <a:solidFill>
                  <a:srgbClr val="FFFF00"/>
                </a:solidFill>
              </a:rPr>
              <a:t>The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parts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used</a:t>
            </a:r>
            <a:endParaRPr lang="ko-KR" altLang="en-US" b="1">
              <a:solidFill>
                <a:srgbClr val="FFFF00"/>
              </a:solidFill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r="24674" b="17325"/>
          <a:stretch/>
        </p:blipFill>
        <p:spPr bwMode="auto">
          <a:xfrm>
            <a:off x="755576" y="932880"/>
            <a:ext cx="1708435" cy="156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" t="7779" r="4167" b="4255"/>
          <a:stretch/>
        </p:blipFill>
        <p:spPr bwMode="auto">
          <a:xfrm>
            <a:off x="1259632" y="3858434"/>
            <a:ext cx="2374997" cy="173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266DE946-4E15-435B-B556-4F270696A073}"/>
              </a:ext>
            </a:extLst>
          </p:cNvPr>
          <p:cNvSpPr/>
          <p:nvPr/>
        </p:nvSpPr>
        <p:spPr>
          <a:xfrm>
            <a:off x="4676318" y="3780856"/>
            <a:ext cx="4072146" cy="2851949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43208" y="5363650"/>
            <a:ext cx="344160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Raspberry</a:t>
            </a:r>
            <a:r>
              <a:rPr lang="ko-KR" altLang="en-US" sz="2800" b="1">
                <a:solidFill>
                  <a:schemeClr val="bg1"/>
                </a:solidFill>
              </a:rPr>
              <a:t> </a:t>
            </a:r>
            <a:r>
              <a:rPr lang="en-US" altLang="ko-KR" sz="2800" b="1">
                <a:solidFill>
                  <a:schemeClr val="bg1"/>
                </a:solidFill>
              </a:rPr>
              <a:t>PI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chemeClr val="bg1"/>
                </a:solidFill>
              </a:rPr>
              <a:t>It plays music of BPM similar to heart rate.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2495798"/>
            <a:ext cx="2843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Optical</a:t>
            </a:r>
            <a:r>
              <a:rPr lang="ko-KR" altLang="en-US" sz="2800" b="1">
                <a:solidFill>
                  <a:schemeClr val="bg1"/>
                </a:solidFill>
              </a:rPr>
              <a:t> </a:t>
            </a:r>
            <a:r>
              <a:rPr lang="en-US" altLang="ko-KR" sz="2800" b="1">
                <a:solidFill>
                  <a:schemeClr val="bg1"/>
                </a:solidFill>
              </a:rPr>
              <a:t>fiber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Sending the light the 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92DD11-B8CA-4E61-99BA-E4F7164A1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242" y="3717032"/>
            <a:ext cx="2473150" cy="17441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928D69-44F9-482C-B578-153DD3B8AC0A}"/>
              </a:ext>
            </a:extLst>
          </p:cNvPr>
          <p:cNvSpPr txBox="1"/>
          <p:nvPr/>
        </p:nvSpPr>
        <p:spPr>
          <a:xfrm>
            <a:off x="4676318" y="5448126"/>
            <a:ext cx="42161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Jarduino</a:t>
            </a:r>
            <a:r>
              <a:rPr lang="ko-KR" altLang="en-US" sz="2800" b="1">
                <a:solidFill>
                  <a:schemeClr val="bg1"/>
                </a:solidFill>
              </a:rPr>
              <a:t> </a:t>
            </a:r>
            <a:r>
              <a:rPr lang="en-US" altLang="ko-KR" sz="2800" b="1" err="1">
                <a:solidFill>
                  <a:schemeClr val="bg1"/>
                </a:solidFill>
              </a:rPr>
              <a:t>uno</a:t>
            </a:r>
            <a:r>
              <a:rPr lang="en-US" altLang="ko-KR" sz="2800" b="1">
                <a:solidFill>
                  <a:schemeClr val="bg1"/>
                </a:solidFill>
              </a:rPr>
              <a:t> BT mini</a:t>
            </a:r>
            <a:endParaRPr lang="en-US" altLang="ko-KR" sz="1100" b="1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Receiving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  <a:r>
              <a:rPr lang="en-US" altLang="ko-KR" b="1">
                <a:solidFill>
                  <a:schemeClr val="bg1"/>
                </a:solidFill>
              </a:rPr>
              <a:t>BPM and sending it to the Arduino.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E79E41C0-6835-4C13-96B6-A3A30C436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58438"/>
            <a:ext cx="1486610" cy="14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22C174-2BFA-499D-998E-5EC17C41C1DD}"/>
              </a:ext>
            </a:extLst>
          </p:cNvPr>
          <p:cNvSpPr txBox="1"/>
          <p:nvPr/>
        </p:nvSpPr>
        <p:spPr>
          <a:xfrm>
            <a:off x="3041607" y="2411322"/>
            <a:ext cx="31510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Heart</a:t>
            </a:r>
            <a:r>
              <a:rPr lang="ko-KR" altLang="en-US" sz="2800" b="1">
                <a:solidFill>
                  <a:schemeClr val="bg1"/>
                </a:solidFill>
              </a:rPr>
              <a:t> </a:t>
            </a:r>
            <a:r>
              <a:rPr lang="en-US" altLang="ko-KR" sz="2800" b="1">
                <a:solidFill>
                  <a:schemeClr val="bg1"/>
                </a:solidFill>
              </a:rPr>
              <a:t>rate</a:t>
            </a:r>
            <a:r>
              <a:rPr lang="ko-KR" altLang="en-US" sz="2800" b="1">
                <a:solidFill>
                  <a:schemeClr val="bg1"/>
                </a:solidFill>
              </a:rPr>
              <a:t> </a:t>
            </a:r>
            <a:r>
              <a:rPr lang="en-US" altLang="ko-KR" sz="2800" b="1">
                <a:solidFill>
                  <a:schemeClr val="bg1"/>
                </a:solidFill>
              </a:rPr>
              <a:t>sensor</a:t>
            </a: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Measuring BPM per minute.</a:t>
            </a:r>
          </a:p>
          <a:p>
            <a:pPr marL="285750" indent="-285750">
              <a:buFontTx/>
              <a:buChar char="-"/>
            </a:pPr>
            <a:endParaRPr lang="en-US" altLang="ko-KR" sz="1100" b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5DF762-F1A5-45D6-BD87-EDB3A709BE22}"/>
              </a:ext>
            </a:extLst>
          </p:cNvPr>
          <p:cNvSpPr txBox="1"/>
          <p:nvPr/>
        </p:nvSpPr>
        <p:spPr>
          <a:xfrm>
            <a:off x="6095732" y="2443827"/>
            <a:ext cx="2959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Arduino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Receiving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  <a:r>
              <a:rPr lang="en-US" altLang="ko-KR" b="1">
                <a:solidFill>
                  <a:schemeClr val="bg1"/>
                </a:solidFill>
              </a:rPr>
              <a:t>the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  <a:r>
              <a:rPr lang="en-US" altLang="ko-KR" b="1">
                <a:solidFill>
                  <a:schemeClr val="bg1"/>
                </a:solidFill>
              </a:rPr>
              <a:t>BPM and controlling the LED light.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D51024-F979-4FE5-BD44-5D17B1453C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40" y="908720"/>
            <a:ext cx="1827800" cy="16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6699" y="874638"/>
            <a:ext cx="7030602" cy="592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41176" y="301088"/>
            <a:ext cx="7571184" cy="85010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>
                <a:solidFill>
                  <a:srgbClr val="FFFF00"/>
                </a:solidFill>
              </a:rPr>
              <a:t>Immediate constituent</a:t>
            </a:r>
            <a:br>
              <a:rPr lang="en-US" altLang="ko-KR" b="1">
                <a:solidFill>
                  <a:srgbClr val="FFFF00"/>
                </a:solidFill>
              </a:rPr>
            </a:b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C4B7FCA-7D59-48A0-8A6D-3C6280607F1A}"/>
              </a:ext>
            </a:extLst>
          </p:cNvPr>
          <p:cNvSpPr/>
          <p:nvPr/>
        </p:nvSpPr>
        <p:spPr>
          <a:xfrm>
            <a:off x="5148064" y="1628800"/>
            <a:ext cx="1008112" cy="103743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5CAEDF-2CB0-4391-99FC-E954AE195EB4}"/>
              </a:ext>
            </a:extLst>
          </p:cNvPr>
          <p:cNvSpPr/>
          <p:nvPr/>
        </p:nvSpPr>
        <p:spPr>
          <a:xfrm>
            <a:off x="6012160" y="4725144"/>
            <a:ext cx="864096" cy="8640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5A27BD-EE4C-46A7-B936-252307DC90FF}"/>
              </a:ext>
            </a:extLst>
          </p:cNvPr>
          <p:cNvSpPr/>
          <p:nvPr/>
        </p:nvSpPr>
        <p:spPr>
          <a:xfrm>
            <a:off x="3995936" y="5733256"/>
            <a:ext cx="1080120" cy="10873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6B9DB4-CEE1-4109-B93A-B638D46C1264}"/>
              </a:ext>
            </a:extLst>
          </p:cNvPr>
          <p:cNvSpPr/>
          <p:nvPr/>
        </p:nvSpPr>
        <p:spPr>
          <a:xfrm>
            <a:off x="2339752" y="2594229"/>
            <a:ext cx="2729084" cy="22029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B1E4581-BA93-48ED-814B-6037F2D02B23}"/>
              </a:ext>
            </a:extLst>
          </p:cNvPr>
          <p:cNvSpPr/>
          <p:nvPr/>
        </p:nvSpPr>
        <p:spPr>
          <a:xfrm>
            <a:off x="1138086" y="1181622"/>
            <a:ext cx="1762820" cy="12143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2F4A3-F254-4C00-A35F-DB2D4EEF9725}"/>
              </a:ext>
            </a:extLst>
          </p:cNvPr>
          <p:cNvSpPr txBox="1"/>
          <p:nvPr/>
        </p:nvSpPr>
        <p:spPr>
          <a:xfrm>
            <a:off x="1012057" y="2348880"/>
            <a:ext cx="240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highlight>
                  <a:srgbClr val="FF0000"/>
                </a:highlight>
              </a:rPr>
              <a:t>Raspberry</a:t>
            </a:r>
            <a:r>
              <a:rPr lang="ko-KR" altLang="en-US" sz="2400" b="1">
                <a:highlight>
                  <a:srgbClr val="FF0000"/>
                </a:highlight>
              </a:rPr>
              <a:t> </a:t>
            </a:r>
            <a:r>
              <a:rPr lang="en-US" altLang="ko-KR" sz="2400" b="1">
                <a:highlight>
                  <a:srgbClr val="FF0000"/>
                </a:highlight>
              </a:rPr>
              <a:t>PI</a:t>
            </a:r>
            <a:endParaRPr lang="ko-KR" altLang="en-US" sz="2400" b="1"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8A0E54-0F04-4514-8DA7-1CEB420C2C67}"/>
              </a:ext>
            </a:extLst>
          </p:cNvPr>
          <p:cNvSpPr txBox="1"/>
          <p:nvPr/>
        </p:nvSpPr>
        <p:spPr>
          <a:xfrm>
            <a:off x="6019092" y="1733907"/>
            <a:ext cx="2883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highlight>
                  <a:srgbClr val="FF0000"/>
                </a:highlight>
              </a:rPr>
              <a:t>LED,</a:t>
            </a:r>
          </a:p>
          <a:p>
            <a:r>
              <a:rPr lang="en-US" altLang="ko-KR" sz="2400" b="1">
                <a:highlight>
                  <a:srgbClr val="FF0000"/>
                </a:highlight>
              </a:rPr>
              <a:t>Optical</a:t>
            </a:r>
            <a:r>
              <a:rPr lang="ko-KR" altLang="en-US" sz="2400" b="1">
                <a:highlight>
                  <a:srgbClr val="FF0000"/>
                </a:highlight>
              </a:rPr>
              <a:t> </a:t>
            </a:r>
            <a:r>
              <a:rPr lang="en-US" altLang="ko-KR" sz="2400" b="1">
                <a:highlight>
                  <a:srgbClr val="FF0000"/>
                </a:highlight>
              </a:rPr>
              <a:t>fiber</a:t>
            </a:r>
            <a:endParaRPr lang="ko-KR" altLang="en-US" sz="2400" b="1">
              <a:highlight>
                <a:srgbClr val="FF00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C18F9-0240-44EB-9137-E18D647AA3EA}"/>
              </a:ext>
            </a:extLst>
          </p:cNvPr>
          <p:cNvSpPr txBox="1"/>
          <p:nvPr/>
        </p:nvSpPr>
        <p:spPr>
          <a:xfrm>
            <a:off x="2484442" y="4794802"/>
            <a:ext cx="272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highlight>
                  <a:srgbClr val="FF0000"/>
                </a:highlight>
              </a:rPr>
              <a:t>Arduino</a:t>
            </a:r>
            <a:r>
              <a:rPr lang="ko-KR" altLang="en-US" sz="2400" b="1">
                <a:highlight>
                  <a:srgbClr val="FF0000"/>
                </a:highlight>
              </a:rPr>
              <a:t> </a:t>
            </a:r>
            <a:r>
              <a:rPr lang="en-US" altLang="ko-KR" sz="2400" b="1">
                <a:highlight>
                  <a:srgbClr val="FF0000"/>
                </a:highlight>
              </a:rPr>
              <a:t>UNO</a:t>
            </a:r>
            <a:endParaRPr lang="ko-KR" altLang="en-US" sz="2400" b="1">
              <a:highlight>
                <a:srgbClr val="FF00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8D76F-25BE-4F8D-ACB4-3A485DEBC983}"/>
              </a:ext>
            </a:extLst>
          </p:cNvPr>
          <p:cNvSpPr txBox="1"/>
          <p:nvPr/>
        </p:nvSpPr>
        <p:spPr>
          <a:xfrm>
            <a:off x="5381345" y="5548671"/>
            <a:ext cx="288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highlight>
                  <a:srgbClr val="FF0000"/>
                </a:highlight>
              </a:rPr>
              <a:t>Heart</a:t>
            </a:r>
            <a:r>
              <a:rPr lang="ko-KR" altLang="en-US" sz="2400" b="1">
                <a:highlight>
                  <a:srgbClr val="FF0000"/>
                </a:highlight>
              </a:rPr>
              <a:t> </a:t>
            </a:r>
            <a:r>
              <a:rPr lang="en-US" altLang="ko-KR" sz="2400" b="1">
                <a:highlight>
                  <a:srgbClr val="FF0000"/>
                </a:highlight>
              </a:rPr>
              <a:t>rate</a:t>
            </a:r>
            <a:r>
              <a:rPr lang="ko-KR" altLang="en-US" sz="2400" b="1">
                <a:highlight>
                  <a:srgbClr val="FF0000"/>
                </a:highlight>
              </a:rPr>
              <a:t> </a:t>
            </a:r>
            <a:r>
              <a:rPr lang="en-US" altLang="ko-KR" sz="2400" b="1">
                <a:highlight>
                  <a:srgbClr val="FF0000"/>
                </a:highlight>
              </a:rPr>
              <a:t>sensor</a:t>
            </a:r>
            <a:endParaRPr lang="ko-KR" altLang="en-US" sz="2400" b="1">
              <a:highlight>
                <a:srgbClr val="FF00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9C54A9-28F2-4694-AE3C-939BD556E268}"/>
              </a:ext>
            </a:extLst>
          </p:cNvPr>
          <p:cNvSpPr txBox="1"/>
          <p:nvPr/>
        </p:nvSpPr>
        <p:spPr>
          <a:xfrm>
            <a:off x="1992060" y="6027003"/>
            <a:ext cx="3498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highlight>
                  <a:srgbClr val="FF0000"/>
                </a:highlight>
              </a:rPr>
              <a:t>Jarduino</a:t>
            </a:r>
            <a:r>
              <a:rPr lang="ko-KR" altLang="en-US" sz="2400" b="1">
                <a:highlight>
                  <a:srgbClr val="FF0000"/>
                </a:highlight>
              </a:rPr>
              <a:t> </a:t>
            </a:r>
            <a:r>
              <a:rPr lang="en-US" altLang="ko-KR" sz="2400" b="1">
                <a:highlight>
                  <a:srgbClr val="FF0000"/>
                </a:highlight>
              </a:rPr>
              <a:t>uno </a:t>
            </a:r>
          </a:p>
          <a:p>
            <a:r>
              <a:rPr lang="en-US" altLang="ko-KR" sz="2400" b="1">
                <a:highlight>
                  <a:srgbClr val="FF0000"/>
                </a:highlight>
              </a:rPr>
              <a:t>BT-mini</a:t>
            </a:r>
            <a:endParaRPr lang="ko-KR" altLang="en-US" sz="2400" b="1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0509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코딩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16700" y="45468"/>
            <a:ext cx="4300668" cy="100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solidFill>
                  <a:srgbClr val="FFFF00"/>
                </a:solidFill>
              </a:rPr>
              <a:t>How it Works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F26B3-9FD3-4221-99AF-A351DA506B09}"/>
              </a:ext>
            </a:extLst>
          </p:cNvPr>
          <p:cNvSpPr txBox="1"/>
          <p:nvPr/>
        </p:nvSpPr>
        <p:spPr>
          <a:xfrm>
            <a:off x="6442438" y="4538272"/>
            <a:ext cx="27015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solidFill>
                  <a:schemeClr val="bg1"/>
                </a:solidFill>
              </a:rPr>
              <a:t>Checking heart rate and controlling song on/off with app.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B9BB0-9F17-459F-8B18-3FED3B9CE945}"/>
              </a:ext>
            </a:extLst>
          </p:cNvPr>
          <p:cNvSpPr txBox="1"/>
          <p:nvPr/>
        </p:nvSpPr>
        <p:spPr>
          <a:xfrm>
            <a:off x="-47126" y="889862"/>
            <a:ext cx="28803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solidFill>
                  <a:schemeClr val="bg1"/>
                </a:solidFill>
              </a:rPr>
              <a:t>Touch your finger to the heart rate sensor.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9BB0B-E6FB-488D-9E47-639AD1BD4B74}"/>
              </a:ext>
            </a:extLst>
          </p:cNvPr>
          <p:cNvSpPr txBox="1"/>
          <p:nvPr/>
        </p:nvSpPr>
        <p:spPr>
          <a:xfrm>
            <a:off x="3455551" y="2743285"/>
            <a:ext cx="26894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solidFill>
                  <a:schemeClr val="bg1"/>
                </a:solidFill>
              </a:rPr>
              <a:t>Playing music that matches bpm by </a:t>
            </a:r>
            <a:r>
              <a:rPr lang="en-US" altLang="ko-KR" sz="2600">
                <a:solidFill>
                  <a:srgbClr val="FF0000"/>
                </a:solidFill>
              </a:rPr>
              <a:t>Raspberry PI.</a:t>
            </a:r>
            <a:endParaRPr lang="ko-KR" altLang="en-US" sz="2600" dirty="0">
              <a:solidFill>
                <a:srgbClr val="FF0000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C6FD454-65C9-4DAF-AB57-497BEA1AD6F4}"/>
              </a:ext>
            </a:extLst>
          </p:cNvPr>
          <p:cNvSpPr/>
          <p:nvPr/>
        </p:nvSpPr>
        <p:spPr>
          <a:xfrm rot="5400000">
            <a:off x="790799" y="2294377"/>
            <a:ext cx="838944" cy="411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2FDCF3-E2FA-42A9-8165-D020872EBD9C}"/>
              </a:ext>
            </a:extLst>
          </p:cNvPr>
          <p:cNvSpPr txBox="1"/>
          <p:nvPr/>
        </p:nvSpPr>
        <p:spPr>
          <a:xfrm>
            <a:off x="62247" y="2774717"/>
            <a:ext cx="24470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solidFill>
                  <a:schemeClr val="bg1"/>
                </a:solidFill>
              </a:rPr>
              <a:t>Sending</a:t>
            </a:r>
            <a:r>
              <a:rPr lang="ko-KR" altLang="en-US" sz="2600">
                <a:solidFill>
                  <a:schemeClr val="bg1"/>
                </a:solidFill>
              </a:rPr>
              <a:t> </a:t>
            </a:r>
            <a:r>
              <a:rPr lang="en-US" altLang="ko-KR" sz="2600">
                <a:solidFill>
                  <a:schemeClr val="bg1"/>
                </a:solidFill>
              </a:rPr>
              <a:t>and</a:t>
            </a:r>
            <a:r>
              <a:rPr lang="ko-KR" altLang="en-US" sz="2600">
                <a:solidFill>
                  <a:schemeClr val="bg1"/>
                </a:solidFill>
              </a:rPr>
              <a:t> </a:t>
            </a:r>
            <a:r>
              <a:rPr lang="en-US" altLang="ko-KR" sz="2600">
                <a:solidFill>
                  <a:schemeClr val="bg1"/>
                </a:solidFill>
              </a:rPr>
              <a:t>receiving bpm at </a:t>
            </a:r>
            <a:r>
              <a:rPr lang="en-US" altLang="ko-KR" sz="2600">
                <a:solidFill>
                  <a:srgbClr val="FFFF00"/>
                </a:solidFill>
              </a:rPr>
              <a:t>Arduino.</a:t>
            </a:r>
            <a:endParaRPr lang="en-US" altLang="ko-KR" sz="2600" dirty="0">
              <a:solidFill>
                <a:srgbClr val="FFFF00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2C02816-6D31-492A-8EB7-6A4F2F88E8EC}"/>
              </a:ext>
            </a:extLst>
          </p:cNvPr>
          <p:cNvSpPr/>
          <p:nvPr/>
        </p:nvSpPr>
        <p:spPr>
          <a:xfrm rot="5400000">
            <a:off x="716403" y="4332378"/>
            <a:ext cx="838944" cy="411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D0392-0E49-4B6B-B4B0-5DAC5BDF2906}"/>
              </a:ext>
            </a:extLst>
          </p:cNvPr>
          <p:cNvSpPr txBox="1"/>
          <p:nvPr/>
        </p:nvSpPr>
        <p:spPr>
          <a:xfrm>
            <a:off x="107505" y="4869160"/>
            <a:ext cx="27256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solidFill>
                  <a:schemeClr val="bg1"/>
                </a:solidFill>
              </a:rPr>
              <a:t>Controlling </a:t>
            </a:r>
            <a:r>
              <a:rPr lang="en-US" altLang="ko-KR" sz="2600">
                <a:solidFill>
                  <a:srgbClr val="FFFF00"/>
                </a:solidFill>
              </a:rPr>
              <a:t>LED</a:t>
            </a:r>
            <a:r>
              <a:rPr lang="en-US" altLang="ko-KR" sz="2600">
                <a:solidFill>
                  <a:schemeClr val="bg1"/>
                </a:solidFill>
              </a:rPr>
              <a:t> brightness and speed according to bpm.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05C65E-48B6-4E09-87CF-DFAD4959E248}"/>
              </a:ext>
            </a:extLst>
          </p:cNvPr>
          <p:cNvSpPr/>
          <p:nvPr/>
        </p:nvSpPr>
        <p:spPr>
          <a:xfrm>
            <a:off x="2583178" y="3215153"/>
            <a:ext cx="838944" cy="411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1E3BF59-A3E0-456A-959F-783995375613}"/>
              </a:ext>
            </a:extLst>
          </p:cNvPr>
          <p:cNvSpPr/>
          <p:nvPr/>
        </p:nvSpPr>
        <p:spPr>
          <a:xfrm>
            <a:off x="2654052" y="1289300"/>
            <a:ext cx="838944" cy="411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764E23-2AAF-471F-B5A6-C912DD87838F}"/>
              </a:ext>
            </a:extLst>
          </p:cNvPr>
          <p:cNvSpPr txBox="1"/>
          <p:nvPr/>
        </p:nvSpPr>
        <p:spPr>
          <a:xfrm>
            <a:off x="3515133" y="924330"/>
            <a:ext cx="22322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solidFill>
                  <a:schemeClr val="bg1"/>
                </a:solidFill>
              </a:rPr>
              <a:t>Sending</a:t>
            </a:r>
            <a:r>
              <a:rPr lang="ko-KR" altLang="en-US" sz="2600">
                <a:solidFill>
                  <a:schemeClr val="bg1"/>
                </a:solidFill>
              </a:rPr>
              <a:t> </a:t>
            </a:r>
            <a:r>
              <a:rPr lang="en-US" altLang="ko-KR" sz="2600">
                <a:solidFill>
                  <a:schemeClr val="bg1"/>
                </a:solidFill>
              </a:rPr>
              <a:t>and</a:t>
            </a:r>
            <a:r>
              <a:rPr lang="ko-KR" altLang="en-US" sz="2600">
                <a:solidFill>
                  <a:schemeClr val="bg1"/>
                </a:solidFill>
              </a:rPr>
              <a:t> </a:t>
            </a:r>
            <a:r>
              <a:rPr lang="en-US" altLang="ko-KR" sz="2600">
                <a:solidFill>
                  <a:schemeClr val="bg1"/>
                </a:solidFill>
              </a:rPr>
              <a:t>receiving bpm at </a:t>
            </a:r>
            <a:r>
              <a:rPr lang="en-US" altLang="ko-KR" sz="2600">
                <a:solidFill>
                  <a:srgbClr val="FFFF00"/>
                </a:solidFill>
              </a:rPr>
              <a:t>Jarduino.</a:t>
            </a:r>
          </a:p>
          <a:p>
            <a:endParaRPr lang="ko-KR" altLang="en-US" sz="2600" dirty="0">
              <a:solidFill>
                <a:schemeClr val="bg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D0DA307-E4C8-4A6B-AE24-39D3096B9990}"/>
              </a:ext>
            </a:extLst>
          </p:cNvPr>
          <p:cNvSpPr/>
          <p:nvPr/>
        </p:nvSpPr>
        <p:spPr>
          <a:xfrm rot="1493469">
            <a:off x="5555799" y="1498197"/>
            <a:ext cx="838944" cy="411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29481FE-FB70-4050-A0F0-5AD844B4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16" y="685191"/>
            <a:ext cx="2493880" cy="3751921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3EADA16-4C8C-4A93-B0F5-2E38245D4E28}"/>
              </a:ext>
            </a:extLst>
          </p:cNvPr>
          <p:cNvSpPr/>
          <p:nvPr/>
        </p:nvSpPr>
        <p:spPr>
          <a:xfrm>
            <a:off x="5810381" y="3223105"/>
            <a:ext cx="838944" cy="411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이(가) 표시된 사진&#10;&#10;높은 신뢰도로 생성된 설명">
            <a:extLst>
              <a:ext uri="{FF2B5EF4-FFF2-40B4-BE49-F238E27FC236}">
                <a16:creationId xmlns:a16="http://schemas.microsoft.com/office/drawing/2014/main" id="{BF1ECC05-0C6B-4DE0-B2EF-7F8A35D1F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65" y="4478199"/>
            <a:ext cx="2304256" cy="22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99B63EA2-A291-4570-A725-C09BE558F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" t="7779" r="4167" b="4255"/>
          <a:stretch/>
        </p:blipFill>
        <p:spPr bwMode="auto">
          <a:xfrm>
            <a:off x="5220072" y="4077072"/>
            <a:ext cx="3357698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E74D53C-2041-4004-9DF5-6BB16433E6D7}"/>
              </a:ext>
            </a:extLst>
          </p:cNvPr>
          <p:cNvSpPr txBox="1">
            <a:spLocks/>
          </p:cNvSpPr>
          <p:nvPr/>
        </p:nvSpPr>
        <p:spPr>
          <a:xfrm>
            <a:off x="395536" y="4437112"/>
            <a:ext cx="4824536" cy="1656184"/>
          </a:xfrm>
          <a:prstGeom prst="rect">
            <a:avLst/>
          </a:prstGeom>
          <a:ln w="53975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FF0000"/>
                </a:solidFill>
              </a:rPr>
              <a:t>RASPBERRY </a:t>
            </a:r>
          </a:p>
          <a:p>
            <a:r>
              <a:rPr lang="en-US" altLang="ko-KR" sz="5400" b="1" dirty="0">
                <a:solidFill>
                  <a:srgbClr val="FF0000"/>
                </a:solidFill>
              </a:rPr>
              <a:t>PI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258" y="246127"/>
            <a:ext cx="888823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FFFF00"/>
                </a:solidFill>
              </a:rPr>
              <a:t>Why we used it ?</a:t>
            </a:r>
            <a:r>
              <a:rPr lang="en-US" altLang="ko-KR" sz="2400">
                <a:solidFill>
                  <a:srgbClr val="FFFF00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  <a:sym typeface="Wingdings" panose="05000000000000000000" pitchFamily="2" charset="2"/>
              </a:rPr>
              <a:t> In addition to this project, I used Raspberry PI to make IOT technology an easy-to-use environment.</a:t>
            </a:r>
            <a:endParaRPr lang="en-US" altLang="ko-KR" sz="2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FFFF00"/>
                </a:solidFill>
              </a:rPr>
              <a:t>Production</a:t>
            </a:r>
            <a:r>
              <a:rPr lang="ko-KR" altLang="en-US" sz="2400" b="1">
                <a:solidFill>
                  <a:srgbClr val="FFFF00"/>
                </a:solidFill>
              </a:rPr>
              <a:t> </a:t>
            </a:r>
            <a:r>
              <a:rPr lang="en-US" altLang="ko-KR" sz="2400" b="1">
                <a:solidFill>
                  <a:srgbClr val="FFFF00"/>
                </a:solidFill>
              </a:rPr>
              <a:t>process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  <a:sym typeface="Wingdings" panose="05000000000000000000" pitchFamily="2" charset="2"/>
              </a:rPr>
              <a:t> We controlled the Linux environment from Raspberry PI to Python. We created a program that when it received the BPM value from Arduino, automatically plays music similar to the BPM value.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5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과정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코딩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304733" y="117476"/>
            <a:ext cx="9629261" cy="100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solidFill>
                  <a:srgbClr val="FFFF00"/>
                </a:solidFill>
              </a:rPr>
              <a:t>Development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process – Design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6" name="그림 5" descr="텍스트, 화이트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D26F15F9-88DA-4AA4-A109-C82E59D51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86" y="1124744"/>
            <a:ext cx="2402608" cy="2736304"/>
          </a:xfrm>
          <a:prstGeom prst="rect">
            <a:avLst/>
          </a:prstGeom>
        </p:spPr>
      </p:pic>
      <p:pic>
        <p:nvPicPr>
          <p:cNvPr id="8" name="그림 7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7627DB03-71A9-4189-AEEA-B0BA59AD0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86" y="1124744"/>
            <a:ext cx="1357644" cy="27363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C0047D-17B9-45E8-B7DE-7EE1F855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58" y="1261672"/>
            <a:ext cx="4075931" cy="2282521"/>
          </a:xfrm>
          <a:prstGeom prst="rect">
            <a:avLst/>
          </a:prstGeom>
        </p:spPr>
      </p:pic>
      <p:pic>
        <p:nvPicPr>
          <p:cNvPr id="14" name="그림 13" descr="실내, 테이블, 녹색, 식물이(가) 표시된 사진&#10;&#10;매우 높은 신뢰도로 생성된 설명">
            <a:extLst>
              <a:ext uri="{FF2B5EF4-FFF2-40B4-BE49-F238E27FC236}">
                <a16:creationId xmlns:a16="http://schemas.microsoft.com/office/drawing/2014/main" id="{50DE1405-F178-4519-8703-2C8F5413B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558" y="1117123"/>
            <a:ext cx="4305658" cy="57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5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과정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코딩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260648"/>
            <a:ext cx="9144000" cy="100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solidFill>
                  <a:srgbClr val="FFFF00"/>
                </a:solidFill>
              </a:rPr>
              <a:t>Development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r>
              <a:rPr lang="en-US" altLang="ko-KR" b="1">
                <a:solidFill>
                  <a:srgbClr val="FFFF00"/>
                </a:solidFill>
              </a:rPr>
              <a:t>process – The circuit diagram</a:t>
            </a:r>
            <a:r>
              <a:rPr lang="ko-KR" altLang="en-US" b="1">
                <a:solidFill>
                  <a:srgbClr val="FFFF00"/>
                </a:solidFill>
              </a:rPr>
              <a:t> 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8" name="그림 7" descr="회로이(가) 표시된 사진&#10;&#10;높은 신뢰도로 생성된 설명">
            <a:extLst>
              <a:ext uri="{FF2B5EF4-FFF2-40B4-BE49-F238E27FC236}">
                <a16:creationId xmlns:a16="http://schemas.microsoft.com/office/drawing/2014/main" id="{6B35BC1B-F740-4CFB-B278-97F0CF8C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8" y="1196752"/>
            <a:ext cx="8939208" cy="4061048"/>
          </a:xfrm>
          <a:prstGeom prst="rect">
            <a:avLst/>
          </a:prstGeom>
        </p:spPr>
      </p:pic>
      <p:pic>
        <p:nvPicPr>
          <p:cNvPr id="6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479E8FFF-A2EC-4E4F-9DD8-C3CE2E42E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05912"/>
            <a:ext cx="7771152" cy="537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</TotalTime>
  <Words>461</Words>
  <Application>Microsoft Office PowerPoint</Application>
  <PresentationFormat>화면 슬라이드 쇼(4:3)</PresentationFormat>
  <Paragraphs>87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Wingdings</vt:lpstr>
      <vt:lpstr>Office 테마</vt:lpstr>
      <vt:lpstr>Can You Feel My Heartbeat?</vt:lpstr>
      <vt:lpstr>PowerPoint 프레젠테이션</vt:lpstr>
      <vt:lpstr>What Is Different?</vt:lpstr>
      <vt:lpstr>The parts used</vt:lpstr>
      <vt:lpstr>Immediate constituent </vt:lpstr>
      <vt:lpstr>PowerPoint 프레젠테이션</vt:lpstr>
      <vt:lpstr>PowerPoint 프레젠테이션</vt:lpstr>
      <vt:lpstr>개발 과정2</vt:lpstr>
      <vt:lpstr>개발 과정2</vt:lpstr>
      <vt:lpstr>Development process - Soldering</vt:lpstr>
      <vt:lpstr>개발 과정2</vt:lpstr>
      <vt:lpstr>개발 과정2</vt:lpstr>
      <vt:lpstr>PowerPoint 프레젠테이션</vt:lpstr>
      <vt:lpstr>개발 과정2</vt:lpstr>
      <vt:lpstr>PowerPoint 프레젠테이션</vt:lpstr>
      <vt:lpstr>PowerPoint 프레젠테이션</vt:lpstr>
      <vt:lpstr>개과정2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Feel My Heartbeat?</dc:title>
  <dc:creator>AED</dc:creator>
  <cp:lastModifiedBy>이하람</cp:lastModifiedBy>
  <cp:revision>116</cp:revision>
  <dcterms:created xsi:type="dcterms:W3CDTF">2017-11-27T12:11:37Z</dcterms:created>
  <dcterms:modified xsi:type="dcterms:W3CDTF">2017-12-11T11:33:45Z</dcterms:modified>
</cp:coreProperties>
</file>